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4" r:id="rId14"/>
    <p:sldId id="275" r:id="rId15"/>
    <p:sldId id="269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B50"/>
    <a:srgbClr val="DAD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1" autoAdjust="0"/>
    <p:restoredTop sz="90929"/>
  </p:normalViewPr>
  <p:slideViewPr>
    <p:cSldViewPr>
      <p:cViewPr varScale="1">
        <p:scale>
          <a:sx n="119" d="100"/>
          <a:sy n="119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B44DF78-56E5-0743-9B9C-44C6B09B3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33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8497214-1A49-F24D-B02F-518D07C39B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89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F0937BA-4324-A747-B373-B85C0B5E735D}" type="slidenum">
              <a:rPr lang="en-US" sz="1200"/>
              <a:pPr/>
              <a:t>0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3B00-9DAE-9844-9D56-02DC4A19EED5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E1EF78-FC42-2141-B149-6EB95C655E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ADF8-B57D-9F49-A85A-0D693BA18AFC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359EA-1437-DB49-8C1A-4A8CD2D78B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A341-5FDF-8F43-BAA5-6AB79541206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28C79C-A77F-AE4C-8024-C73ED0E84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3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6D7AE-9DD0-0047-8710-40FE432F77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6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4CB9-D1E3-CA42-87F4-92A93ADD919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7ED35-23A0-A04D-B5C4-8807E6FB0B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B574-D59E-4945-A634-BAC200283222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7814E-EA0A-6749-8001-4802502E2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4932-06C0-B24F-A73D-6AB021F7C123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4DBA02-8D7B-5441-9CD8-1E8A5F0C7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7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F89A6-827D-AC48-806A-65E28227B6E0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B12B3-95D6-8541-9B55-B335113B87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2AAA0-067B-5043-BC05-175F80705008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8C7D4-5BD6-304E-9EF4-044D5F1A47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4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2DB49-EC33-EB4A-A09E-723B72E6FA5E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3F7A4-DDA9-5A45-876B-B1BCA029D0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A9372-086E-EC49-9D3A-86C0008683F4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E8EFBB-7A3B-D843-9744-9DD8E0B42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1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BBC32B-BD49-FE49-87F7-C2AFB81F02A0}" type="datetime9">
              <a:rPr lang="en-US" smtClean="0"/>
              <a:t>10/14/11 11:12 AM</a:t>
            </a:fld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Georgia" charset="0"/>
              </a:defRPr>
            </a:lvl1pPr>
          </a:lstStyle>
          <a:p>
            <a:fld id="{2ACE1CCD-5CC5-0946-B42B-CEF958FC45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6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6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6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orgia" pitchFamily="16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Georgia" pitchFamily="16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600" baseline="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Times" charset="0"/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80000"/>
        <a:buChar char="•"/>
        <a:defRPr sz="2000" i="1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 i="1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2000" i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000000"/>
                </a:solidFill>
                <a:ea typeface="Calibri"/>
                <a:cs typeface="Calibri"/>
              </a:rPr>
              <a:t>Science </a:t>
            </a:r>
            <a:r>
              <a:rPr lang="en-US" sz="3600" b="1" dirty="0" smtClean="0">
                <a:solidFill>
                  <a:srgbClr val="000000"/>
                </a:solidFill>
                <a:ea typeface="Calibri"/>
                <a:cs typeface="Calibri"/>
              </a:rPr>
              <a:t>literacy</a:t>
            </a:r>
            <a:r>
              <a:rPr lang="en-US" sz="3600" b="1" dirty="0">
                <a:solidFill>
                  <a:srgbClr val="000000"/>
                </a:solidFill>
                <a:ea typeface="Calibri"/>
                <a:cs typeface="Calibri"/>
              </a:rPr>
              <a:t>: How to </a:t>
            </a:r>
            <a:r>
              <a:rPr lang="en-US" sz="3600" b="1" dirty="0" smtClean="0">
                <a:solidFill>
                  <a:srgbClr val="000000"/>
                </a:solidFill>
                <a:ea typeface="Calibri"/>
                <a:cs typeface="Calibri"/>
              </a:rPr>
              <a:t>teach students the necessary skills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2057400"/>
          </a:xfrm>
        </p:spPr>
        <p:txBody>
          <a:bodyPr/>
          <a:lstStyle/>
          <a:p>
            <a:r>
              <a:rPr lang="en-US" sz="2400" dirty="0" smtClean="0"/>
              <a:t>Dr. Carl J. Wenning</a:t>
            </a:r>
          </a:p>
          <a:p>
            <a:r>
              <a:rPr lang="en-US" sz="2400" dirty="0" smtClean="0"/>
              <a:t>Physics Department</a:t>
            </a:r>
          </a:p>
          <a:p>
            <a:r>
              <a:rPr lang="en-US" sz="2400" dirty="0" smtClean="0"/>
              <a:t>Illinois State University</a:t>
            </a:r>
          </a:p>
          <a:p>
            <a:r>
              <a:rPr lang="en-US" sz="2400" dirty="0" smtClean="0"/>
              <a:t>Normal, IL  U.S.A.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working definition of teaching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495800" cy="3962400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r>
              <a:rPr lang="en-US" sz="2400" i="1" dirty="0" smtClean="0"/>
              <a:t>“Teaching is the performance of certain </a:t>
            </a:r>
            <a:r>
              <a:rPr lang="en-US" sz="2400" i="1" dirty="0"/>
              <a:t>ethical tasks or activities the intention of which is to </a:t>
            </a:r>
            <a:r>
              <a:rPr lang="en-US" sz="2400" i="1" dirty="0" smtClean="0"/>
              <a:t>promote learning.”</a:t>
            </a:r>
            <a:endParaRPr lang="en-US" sz="2400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6" descr="muslim_stud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r="13942"/>
          <a:stretch>
            <a:fillRect/>
          </a:stretch>
        </p:blipFill>
        <p:spPr bwMode="auto">
          <a:xfrm>
            <a:off x="6019800" y="1676400"/>
            <a:ext cx="2189285" cy="2276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7" name="Picture 6" descr="teacher.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14800"/>
            <a:ext cx="2362200" cy="1771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214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</a:t>
            </a:r>
            <a:r>
              <a:rPr lang="en-US" b="1" dirty="0" smtClean="0"/>
              <a:t>science </a:t>
            </a:r>
            <a:r>
              <a:rPr lang="en-US" b="1" dirty="0" smtClean="0"/>
              <a:t>literacy?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400" i="1" dirty="0" smtClean="0"/>
              <a:t>Types of </a:t>
            </a:r>
            <a:r>
              <a:rPr lang="en-US" sz="2400" i="1" dirty="0" smtClean="0"/>
              <a:t>science </a:t>
            </a:r>
            <a:r>
              <a:rPr lang="en-US" sz="2400" i="1" dirty="0" smtClean="0"/>
              <a:t>literacy:</a:t>
            </a:r>
            <a:endParaRPr lang="en-US" sz="2000" i="1" dirty="0" smtClean="0"/>
          </a:p>
          <a:p>
            <a:pPr algn="l"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cultural 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or nominal 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(students recognize terms)</a:t>
            </a:r>
          </a:p>
          <a:p>
            <a:pPr algn="l"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functional (students use 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scientific/technical terms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algn="l"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conceptual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/procedural 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(students understand concepts</a:t>
            </a:r>
            <a:r>
              <a:rPr lang="en-US" sz="22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 and 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processes of science)</a:t>
            </a:r>
            <a:endParaRPr lang="en-US" sz="2200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algn="l"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multidimensional (above plus students understand the nature 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of science, social 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context of science, 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differentiates science from other ways of knowing)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6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b="1" dirty="0" smtClean="0"/>
              <a:t>Common elements of </a:t>
            </a:r>
            <a:r>
              <a:rPr lang="en-US" b="1" dirty="0" smtClean="0"/>
              <a:t>science </a:t>
            </a:r>
            <a:r>
              <a:rPr lang="en-US" b="1" dirty="0" smtClean="0"/>
              <a:t>literacy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>
                <a:latin typeface="Times New Roman" charset="0"/>
                <a:ea typeface="ヒラギノ角ゴ Pro W3" charset="0"/>
                <a:cs typeface="ヒラギノ角ゴ Pro W3" charset="0"/>
              </a:rPr>
              <a:t>K</a:t>
            </a:r>
            <a:r>
              <a:rPr lang="en-US" sz="32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nowledge:</a:t>
            </a:r>
            <a:endParaRPr lang="en-US" sz="3200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marL="514350" indent="-457200" algn="l">
              <a:buClrTx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facts</a:t>
            </a:r>
          </a:p>
          <a:p>
            <a:pPr marL="514350" indent="-457200" algn="l">
              <a:buClrTx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concepts</a:t>
            </a:r>
          </a:p>
          <a:p>
            <a:pPr marL="514350" indent="-457200" algn="l">
              <a:buClrTx/>
            </a:pPr>
            <a:r>
              <a:rPr lang="en-US" sz="24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vocabulary</a:t>
            </a:r>
            <a:endParaRPr lang="en-US" sz="2400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marL="514350" indent="-457200" algn="l">
              <a:buClrTx/>
            </a:pPr>
            <a:endParaRPr lang="en-US" sz="2000" dirty="0" smtClean="0">
              <a:solidFill>
                <a:schemeClr val="tx1"/>
              </a:solidFill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3200" dirty="0">
                <a:latin typeface="Times New Roman" charset="0"/>
                <a:ea typeface="ヒラギノ角ゴ Pro W3" charset="0"/>
                <a:cs typeface="ヒラギノ角ゴ Pro W3" charset="0"/>
              </a:rPr>
              <a:t>Skills:</a:t>
            </a:r>
          </a:p>
          <a:p>
            <a:pPr algn="l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manipulative</a:t>
            </a:r>
          </a:p>
          <a:p>
            <a:pPr algn="l">
              <a:buClrTx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intellectual:</a:t>
            </a:r>
          </a:p>
          <a:p>
            <a:pPr lvl="1"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scientific reasoning</a:t>
            </a:r>
          </a:p>
          <a:p>
            <a:pPr lvl="1"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critical thinking</a:t>
            </a:r>
          </a:p>
          <a:p>
            <a:pPr lvl="1"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problem solving</a:t>
            </a:r>
            <a:endParaRPr lang="en-US" sz="2000" dirty="0" smtClean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marL="0" indent="0" algn="l">
              <a:buNone/>
            </a:pPr>
            <a:r>
              <a:rPr lang="en-US" sz="3200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Dispositions:</a:t>
            </a:r>
            <a:endParaRPr lang="en-US" sz="3200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algn="l">
              <a:buClrTx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attitudes</a:t>
            </a:r>
            <a:endParaRPr lang="en-US" sz="2000" dirty="0">
              <a:solidFill>
                <a:schemeClr val="tx1"/>
              </a:solidFill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pPr algn="l">
              <a:buClrTx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charset="0"/>
                <a:ea typeface="ヒラギノ角ゴ Pro W3" charset="0"/>
                <a:cs typeface="ヒラギノ角ゴ Pro W3" charset="0"/>
              </a:rPr>
              <a:t>behaviors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science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3581400"/>
            <a:ext cx="3333751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613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worth knowing?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Tx/>
              <a:buFont typeface="Arial"/>
              <a:buChar char="•"/>
            </a:pPr>
            <a:r>
              <a:rPr lang="en-US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personal </a:t>
            </a:r>
            <a:r>
              <a:rPr lang="en-US" dirty="0">
                <a:latin typeface="Times New Roman" charset="0"/>
                <a:ea typeface="ヒラギノ角ゴ Pro W3" charset="0"/>
                <a:cs typeface="ヒラギノ角ゴ Pro W3" charset="0"/>
              </a:rPr>
              <a:t>needs</a:t>
            </a:r>
          </a:p>
          <a:p>
            <a:pPr algn="l">
              <a:buClrTx/>
              <a:buFont typeface="Arial"/>
              <a:buChar char="•"/>
            </a:pPr>
            <a:r>
              <a:rPr lang="en-US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societal </a:t>
            </a:r>
            <a:r>
              <a:rPr lang="en-US" dirty="0">
                <a:latin typeface="Times New Roman" charset="0"/>
                <a:ea typeface="ヒラギノ角ゴ Pro W3" charset="0"/>
                <a:cs typeface="ヒラギノ角ゴ Pro W3" charset="0"/>
              </a:rPr>
              <a:t>needs</a:t>
            </a:r>
          </a:p>
          <a:p>
            <a:pPr algn="l">
              <a:buClrTx/>
              <a:buFont typeface="Arial"/>
              <a:buChar char="•"/>
            </a:pPr>
            <a:r>
              <a:rPr lang="en-US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global </a:t>
            </a:r>
            <a:r>
              <a:rPr lang="en-US" dirty="0">
                <a:latin typeface="Times New Roman" charset="0"/>
                <a:ea typeface="ヒラギノ角ゴ Pro W3" charset="0"/>
                <a:cs typeface="ヒラギノ角ゴ Pro W3" charset="0"/>
              </a:rPr>
              <a:t>needs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 descr="location_indonesian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57600"/>
            <a:ext cx="4343400" cy="2032041"/>
          </a:xfrm>
          <a:prstGeom prst="rect">
            <a:avLst/>
          </a:prstGeom>
        </p:spPr>
      </p:pic>
      <p:pic>
        <p:nvPicPr>
          <p:cNvPr id="7" name="Picture 6" descr="world_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3911600" cy="2036618"/>
          </a:xfrm>
          <a:prstGeom prst="rect">
            <a:avLst/>
          </a:prstGeom>
        </p:spPr>
      </p:pic>
      <p:pic>
        <p:nvPicPr>
          <p:cNvPr id="8" name="Picture 7" descr="Screen Shot 2011-10-05 at 9.16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33800"/>
            <a:ext cx="1295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90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should one think?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3962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Logically, </a:t>
            </a:r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Times New Roman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independently,</a:t>
            </a:r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Times New Roman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objectively,</a:t>
            </a:r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Times New Roman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skeptically,</a:t>
            </a:r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Times New Roman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critically,</a:t>
            </a:r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Times New Roman" charset="0"/>
                <a:ea typeface="ヒラギノ角ゴ Pro W3" charset="0"/>
                <a:cs typeface="ヒラギノ角ゴ Pro W3" charset="0"/>
              </a:rPr>
              <a:t> </a:t>
            </a:r>
            <a:r>
              <a:rPr lang="en-US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and rationally</a:t>
            </a:r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 smtClean="0">
                <a:latin typeface="Times New Roman" charset="0"/>
                <a:ea typeface="ヒラギノ角ゴ Pro W3" charset="0"/>
                <a:cs typeface="ヒラギノ角ゴ Pro W3" charset="0"/>
              </a:rPr>
              <a:t>to reason scientifically and solve problems.</a:t>
            </a:r>
            <a:endParaRPr lang="en-US" dirty="0">
              <a:latin typeface="Times New Roman" charset="0"/>
              <a:ea typeface="ヒラギノ角ゴ Pro W3" charset="0"/>
              <a:cs typeface="ヒラギノ角ゴ Pro W3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thin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3087370" cy="1816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tamim_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1836389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341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Behaviors and attitudes?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What type of future citizens do we want to prepare?</a:t>
            </a:r>
          </a:p>
          <a:p>
            <a:pPr marL="0" indent="0" algn="l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five principles of </a:t>
            </a:r>
            <a:r>
              <a:rPr lang="en-US" dirty="0" err="1" smtClean="0"/>
              <a:t>Pancasila</a:t>
            </a:r>
            <a:r>
              <a:rPr lang="en-US" dirty="0" smtClean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Content Placeholder 7" descr="crow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r="13942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973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 sz="3000" b="1" dirty="0" smtClean="0"/>
              <a:t>Levels of Inquiry Method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i="1" dirty="0" smtClean="0">
              <a:latin typeface="Georgia" charset="0"/>
            </a:endParaRPr>
          </a:p>
          <a:p>
            <a:pPr marL="0" indent="0">
              <a:buNone/>
            </a:pPr>
            <a:endParaRPr lang="en-US" sz="2800" i="1" dirty="0" smtClean="0">
              <a:latin typeface="Georgia" charset="0"/>
            </a:endParaRPr>
          </a:p>
          <a:p>
            <a:pPr marL="0" indent="0" algn="l">
              <a:buNone/>
            </a:pPr>
            <a:r>
              <a:rPr lang="en-US" sz="2800" dirty="0" smtClean="0">
                <a:latin typeface="Georgia" charset="0"/>
              </a:rPr>
              <a:t>of science teaching will help teachers to systematically teach the knowledge, scientific and intellectual process skills, and dispositions characteristic of someone who is scientifically literate.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7724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3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Science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literacy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: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/>
            </a:r>
            <a:b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How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to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teach the necessary skills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153400" cy="3200400"/>
          </a:xfrm>
        </p:spPr>
        <p:txBody>
          <a:bodyPr/>
          <a:lstStyle/>
          <a:p>
            <a:pPr marL="0" indent="0" algn="l">
              <a:buNone/>
            </a:pPr>
            <a:r>
              <a:rPr lang="en-US" i="1" dirty="0" smtClean="0">
                <a:solidFill>
                  <a:srgbClr val="000000"/>
                </a:solidFill>
              </a:rPr>
              <a:t>1. What are the necessary skills of scientific literacy?</a:t>
            </a:r>
            <a:endParaRPr lang="en-US" i="1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i="1" dirty="0" smtClean="0">
                <a:solidFill>
                  <a:srgbClr val="000000"/>
                </a:solidFill>
              </a:rPr>
              <a:t>2. What </a:t>
            </a:r>
            <a:r>
              <a:rPr lang="en-US" i="1" dirty="0">
                <a:solidFill>
                  <a:srgbClr val="000000"/>
                </a:solidFill>
              </a:rPr>
              <a:t>is scientific literacy</a:t>
            </a:r>
            <a:r>
              <a:rPr lang="en-US" i="1" dirty="0" smtClean="0">
                <a:solidFill>
                  <a:srgbClr val="000000"/>
                </a:solidFill>
              </a:rPr>
              <a:t>?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rgbClr val="000000"/>
                </a:solidFill>
              </a:rPr>
              <a:t>3. </a:t>
            </a:r>
            <a:r>
              <a:rPr lang="en-US" i="1" dirty="0" smtClean="0">
                <a:solidFill>
                  <a:srgbClr val="000000"/>
                </a:solidFill>
              </a:rPr>
              <a:t>What is meant by the </a:t>
            </a:r>
          </a:p>
          <a:p>
            <a:pPr marL="0" indent="0" algn="l">
              <a:buNone/>
            </a:pP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    words “to teach”?</a:t>
            </a:r>
            <a:r>
              <a:rPr lang="en-US" i="1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Three critical </a:t>
            </a:r>
            <a:r>
              <a:rPr lang="en-US" sz="2800" dirty="0" smtClean="0"/>
              <a:t>questions</a:t>
            </a:r>
            <a:r>
              <a:rPr lang="en-US" sz="2800" dirty="0"/>
              <a:t>: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muslim-discus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0"/>
            <a:ext cx="3832965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216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 marL="0" indent="0"/>
            <a:r>
              <a:rPr lang="en-US" b="1" dirty="0">
                <a:solidFill>
                  <a:srgbClr val="000000"/>
                </a:solidFill>
              </a:rPr>
              <a:t>What is meant by the </a:t>
            </a:r>
            <a:r>
              <a:rPr lang="en-US" b="1" dirty="0" smtClean="0">
                <a:solidFill>
                  <a:srgbClr val="000000"/>
                </a:solidFill>
              </a:rPr>
              <a:t>phrase </a:t>
            </a:r>
            <a:r>
              <a:rPr lang="en-US" b="1" dirty="0">
                <a:solidFill>
                  <a:srgbClr val="000000"/>
                </a:solidFill>
              </a:rPr>
              <a:t>“to teach”?</a:t>
            </a:r>
            <a:r>
              <a:rPr lang="en-US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3962400"/>
          </a:xfrm>
        </p:spPr>
        <p:txBody>
          <a:bodyPr/>
          <a:lstStyle/>
          <a:p>
            <a:r>
              <a:rPr lang="en-US" dirty="0" smtClean="0"/>
              <a:t>Some operational definitions of teaching:</a:t>
            </a:r>
          </a:p>
          <a:p>
            <a:endParaRPr lang="en-US" dirty="0"/>
          </a:p>
          <a:p>
            <a:pPr algn="l"/>
            <a:r>
              <a:rPr lang="en-US" i="1" dirty="0" smtClean="0"/>
              <a:t>“Teaching is what teachers do.”</a:t>
            </a:r>
          </a:p>
          <a:p>
            <a:pPr algn="l"/>
            <a:endParaRPr lang="en-US" i="1" dirty="0"/>
          </a:p>
          <a:p>
            <a:pPr algn="l"/>
            <a:r>
              <a:rPr lang="en-US" i="1" dirty="0" smtClean="0"/>
              <a:t>“Teaching </a:t>
            </a:r>
            <a:r>
              <a:rPr lang="en-US" i="1" dirty="0"/>
              <a:t>is imparting knowledge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or skill.”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Content Placeholder 10" descr="hijab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b="11433"/>
          <a:stretch>
            <a:fillRect/>
          </a:stretch>
        </p:blipFill>
        <p:spPr>
          <a:xfrm>
            <a:off x="6553199" y="3581400"/>
            <a:ext cx="19050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947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Problems with one operational definition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3962400"/>
          </a:xfrm>
        </p:spPr>
        <p:txBody>
          <a:bodyPr/>
          <a:lstStyle/>
          <a:p>
            <a:pPr marL="57150" indent="0" algn="l">
              <a:buNone/>
            </a:pPr>
            <a:r>
              <a:rPr lang="en-US" i="1" dirty="0" smtClean="0">
                <a:solidFill>
                  <a:srgbClr val="000000"/>
                </a:solidFill>
              </a:rPr>
              <a:t>Definitions of teaching that include such terms as </a:t>
            </a:r>
            <a:r>
              <a:rPr lang="en-US" i="1" dirty="0">
                <a:solidFill>
                  <a:srgbClr val="FF0000"/>
                </a:solidFill>
              </a:rPr>
              <a:t>imparting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knowledge</a:t>
            </a:r>
            <a:r>
              <a:rPr lang="en-US" i="1" dirty="0" smtClean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and </a:t>
            </a:r>
            <a:r>
              <a:rPr lang="en-US" i="1" dirty="0">
                <a:solidFill>
                  <a:srgbClr val="FF0000"/>
                </a:solidFill>
              </a:rPr>
              <a:t>skill</a:t>
            </a:r>
            <a:r>
              <a:rPr lang="en-US" i="1" dirty="0">
                <a:solidFill>
                  <a:srgbClr val="000000"/>
                </a:solidFill>
              </a:rPr>
              <a:t> are often </a:t>
            </a:r>
            <a:r>
              <a:rPr lang="en-US" i="1" dirty="0" smtClean="0">
                <a:solidFill>
                  <a:srgbClr val="000000"/>
                </a:solidFill>
              </a:rPr>
              <a:t>ambiguous </a:t>
            </a:r>
          </a:p>
          <a:p>
            <a:pPr marL="57150" indent="0" algn="l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57150" indent="0" algn="l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imparting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– informing? conditioning? training?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sz="1200" dirty="0" smtClean="0">
              <a:solidFill>
                <a:srgbClr val="000000"/>
              </a:solidFill>
            </a:endParaRPr>
          </a:p>
          <a:p>
            <a:pPr marL="57150" indent="0" algn="l">
              <a:buNone/>
            </a:pPr>
            <a:r>
              <a:rPr lang="en-US" i="1" dirty="0" smtClean="0">
                <a:solidFill>
                  <a:srgbClr val="FF0000"/>
                </a:solidFill>
              </a:rPr>
              <a:t>knowledge</a:t>
            </a:r>
            <a:r>
              <a:rPr lang="en-US" dirty="0" smtClean="0">
                <a:solidFill>
                  <a:srgbClr val="000000"/>
                </a:solidFill>
              </a:rPr>
              <a:t> – knowing? believing</a:t>
            </a:r>
            <a:r>
              <a:rPr lang="en-US" dirty="0">
                <a:solidFill>
                  <a:srgbClr val="000000"/>
                </a:solidFill>
              </a:rPr>
              <a:t>? </a:t>
            </a:r>
            <a:r>
              <a:rPr lang="en-US" dirty="0" smtClean="0">
                <a:solidFill>
                  <a:srgbClr val="000000"/>
                </a:solidFill>
              </a:rPr>
              <a:t>understanding?</a:t>
            </a:r>
          </a:p>
          <a:p>
            <a:pPr marL="57150" indent="0" algn="l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57150" indent="0" algn="l">
              <a:buNone/>
            </a:pPr>
            <a:r>
              <a:rPr lang="en-US" i="1" dirty="0" smtClean="0">
                <a:solidFill>
                  <a:srgbClr val="FF0000"/>
                </a:solidFill>
              </a:rPr>
              <a:t>skill</a:t>
            </a:r>
            <a:r>
              <a:rPr lang="en-US" dirty="0" smtClean="0">
                <a:solidFill>
                  <a:srgbClr val="000000"/>
                </a:solidFill>
              </a:rPr>
              <a:t> – knowing </a:t>
            </a:r>
            <a:r>
              <a:rPr lang="en-US" dirty="0">
                <a:solidFill>
                  <a:srgbClr val="000000"/>
                </a:solidFill>
              </a:rPr>
              <a:t>that? (a </a:t>
            </a:r>
            <a:r>
              <a:rPr lang="en-US" dirty="0" smtClean="0">
                <a:solidFill>
                  <a:srgbClr val="000000"/>
                </a:solidFill>
              </a:rPr>
              <a:t>bicycle </a:t>
            </a:r>
            <a:r>
              <a:rPr lang="en-US" dirty="0">
                <a:solidFill>
                  <a:srgbClr val="000000"/>
                </a:solidFill>
              </a:rPr>
              <a:t>is ridden </a:t>
            </a:r>
            <a:r>
              <a:rPr lang="en-US" i="1" dirty="0">
                <a:solidFill>
                  <a:srgbClr val="000000"/>
                </a:solidFill>
              </a:rPr>
              <a:t>this way</a:t>
            </a:r>
            <a:r>
              <a:rPr lang="en-US" dirty="0">
                <a:solidFill>
                  <a:srgbClr val="000000"/>
                </a:solidFill>
              </a:rPr>
              <a:t>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knowing </a:t>
            </a:r>
            <a:r>
              <a:rPr lang="en-US" dirty="0">
                <a:solidFill>
                  <a:srgbClr val="000000"/>
                </a:solidFill>
              </a:rPr>
              <a:t>how? (to ride a </a:t>
            </a:r>
            <a:r>
              <a:rPr lang="en-US" dirty="0" smtClean="0">
                <a:solidFill>
                  <a:srgbClr val="000000"/>
                </a:solidFill>
              </a:rPr>
              <a:t>bicycle </a:t>
            </a:r>
            <a:r>
              <a:rPr lang="en-US" dirty="0">
                <a:solidFill>
                  <a:srgbClr val="000000"/>
                </a:solidFill>
              </a:rPr>
              <a:t>in actuality)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        knowing </a:t>
            </a:r>
            <a:r>
              <a:rPr lang="en-US" dirty="0">
                <a:solidFill>
                  <a:srgbClr val="000000"/>
                </a:solidFill>
              </a:rPr>
              <a:t>to? (ride a </a:t>
            </a:r>
            <a:r>
              <a:rPr lang="en-US" dirty="0" smtClean="0">
                <a:solidFill>
                  <a:srgbClr val="000000"/>
                </a:solidFill>
              </a:rPr>
              <a:t>bicycle </a:t>
            </a:r>
            <a:r>
              <a:rPr lang="en-US" dirty="0">
                <a:solidFill>
                  <a:srgbClr val="000000"/>
                </a:solidFill>
              </a:rPr>
              <a:t>when necessary)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6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</a:t>
            </a:r>
            <a:r>
              <a:rPr lang="en-US" b="1" dirty="0" smtClean="0"/>
              <a:t>escriptive </a:t>
            </a:r>
            <a:r>
              <a:rPr lang="en-US" b="1" dirty="0"/>
              <a:t>definitions of teaching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Teaching </a:t>
            </a:r>
            <a:r>
              <a:rPr lang="en-US" sz="2800" dirty="0"/>
              <a:t>as Success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Teaching as Intentional </a:t>
            </a:r>
            <a:r>
              <a:rPr lang="en-US" sz="2800" dirty="0" smtClean="0"/>
              <a:t>Activity</a:t>
            </a:r>
          </a:p>
          <a:p>
            <a:endParaRPr lang="en-US" sz="2800" dirty="0"/>
          </a:p>
          <a:p>
            <a:r>
              <a:rPr lang="en-US" sz="2800" dirty="0"/>
              <a:t>Teaching as Normative </a:t>
            </a:r>
            <a:r>
              <a:rPr lang="en-US" sz="2800" dirty="0" smtClean="0"/>
              <a:t>Activity</a:t>
            </a:r>
          </a:p>
          <a:p>
            <a:endParaRPr lang="en-US" sz="2800" dirty="0"/>
          </a:p>
          <a:p>
            <a:r>
              <a:rPr lang="en-US" sz="2800" dirty="0"/>
              <a:t>Scientific Definition of Teaching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Teaching as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i="1" dirty="0" smtClean="0"/>
              <a:t>“Teaching </a:t>
            </a:r>
            <a:r>
              <a:rPr lang="en-US" sz="2400" i="1" dirty="0"/>
              <a:t>is that which results in </a:t>
            </a:r>
            <a:r>
              <a:rPr lang="en-US" sz="2400" i="1" dirty="0" smtClean="0"/>
              <a:t>learning.”</a:t>
            </a:r>
            <a:endParaRPr lang="en-US" sz="2400" i="1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 algn="l">
              <a:lnSpc>
                <a:spcPct val="90000"/>
              </a:lnSpc>
              <a:buNone/>
            </a:pPr>
            <a:r>
              <a:rPr lang="en-US" sz="2400" dirty="0" smtClean="0"/>
              <a:t>Problem: There </a:t>
            </a:r>
            <a:r>
              <a:rPr lang="en-US" sz="2400" dirty="0"/>
              <a:t>are drawbacks with this form of </a:t>
            </a:r>
            <a:r>
              <a:rPr lang="en-US" sz="2400" dirty="0" smtClean="0"/>
              <a:t>definition:</a:t>
            </a:r>
          </a:p>
          <a:p>
            <a:pPr marL="0" indent="0" algn="l">
              <a:lnSpc>
                <a:spcPct val="90000"/>
              </a:lnSpc>
              <a:buNone/>
            </a:pPr>
            <a:endParaRPr lang="en-US" sz="2200" dirty="0">
              <a:solidFill>
                <a:srgbClr val="000000"/>
              </a:solidFill>
            </a:endParaRPr>
          </a:p>
          <a:p>
            <a:pPr algn="l">
              <a:lnSpc>
                <a:spcPct val="90000"/>
              </a:lnSpc>
              <a:buClr>
                <a:schemeClr val="tx1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Learning </a:t>
            </a:r>
            <a:r>
              <a:rPr lang="en-US" sz="2200" dirty="0">
                <a:solidFill>
                  <a:srgbClr val="000000"/>
                </a:solidFill>
              </a:rPr>
              <a:t>is the </a:t>
            </a:r>
            <a:r>
              <a:rPr lang="en-US" sz="2200" dirty="0" smtClean="0">
                <a:solidFill>
                  <a:srgbClr val="000000"/>
                </a:solidFill>
              </a:rPr>
              <a:t>responsibility of the teacher!</a:t>
            </a:r>
          </a:p>
          <a:p>
            <a:pPr algn="l">
              <a:lnSpc>
                <a:spcPct val="90000"/>
              </a:lnSpc>
              <a:buClr>
                <a:schemeClr val="tx1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Failure of students to learn is the fault of the teacher.</a:t>
            </a:r>
          </a:p>
          <a:p>
            <a:pPr algn="l">
              <a:lnSpc>
                <a:spcPct val="90000"/>
              </a:lnSpc>
              <a:buClr>
                <a:schemeClr val="tx1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By </a:t>
            </a:r>
            <a:r>
              <a:rPr lang="en-US" sz="2200" dirty="0">
                <a:solidFill>
                  <a:srgbClr val="000000"/>
                </a:solidFill>
              </a:rPr>
              <a:t>this definition, an external observer cannot tell whether or not a teacher is actually </a:t>
            </a:r>
            <a:r>
              <a:rPr lang="en-US" sz="2200" dirty="0" smtClean="0">
                <a:solidFill>
                  <a:srgbClr val="000000"/>
                </a:solidFill>
              </a:rPr>
              <a:t>teaching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Teaching as intentional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“Teaching </a:t>
            </a:r>
            <a:r>
              <a:rPr lang="en-US" i="1" dirty="0"/>
              <a:t>is undertaking certain tasks or activities the </a:t>
            </a:r>
            <a:r>
              <a:rPr lang="en-US" i="1" dirty="0" smtClean="0"/>
              <a:t>intention of </a:t>
            </a:r>
            <a:r>
              <a:rPr lang="en-US" i="1" dirty="0"/>
              <a:t>which is to induce </a:t>
            </a:r>
            <a:r>
              <a:rPr lang="en-US" i="1" dirty="0" smtClean="0"/>
              <a:t>learning.”</a:t>
            </a:r>
          </a:p>
          <a:p>
            <a:endParaRPr lang="en-US" dirty="0"/>
          </a:p>
          <a:p>
            <a:pPr marL="0" indent="0" algn="l">
              <a:buNone/>
            </a:pPr>
            <a:r>
              <a:rPr lang="en-US" dirty="0" smtClean="0"/>
              <a:t>Problem: A </a:t>
            </a:r>
            <a:r>
              <a:rPr lang="en-US" dirty="0"/>
              <a:t>teacher can anticipate that certain activities will result in learning, but not guarantee it.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Teaching as </a:t>
            </a:r>
            <a:r>
              <a:rPr lang="en-US" b="1" dirty="0" smtClean="0"/>
              <a:t>normative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 smtClean="0"/>
              <a:t>“Normative </a:t>
            </a:r>
            <a:r>
              <a:rPr lang="en-US" sz="2400" i="1" dirty="0"/>
              <a:t>teaching requires that the activities of teaching conform to certain ethical </a:t>
            </a:r>
            <a:r>
              <a:rPr lang="en-US" sz="2400" i="1" dirty="0" smtClean="0"/>
              <a:t>standards.”</a:t>
            </a:r>
            <a:endParaRPr lang="en-US" sz="1400" dirty="0" smtClean="0"/>
          </a:p>
          <a:p>
            <a:pPr marL="0" indent="0" algn="l">
              <a:buNone/>
            </a:pPr>
            <a:r>
              <a:rPr lang="en-US" sz="2400" dirty="0" smtClean="0"/>
              <a:t>Problem: What type of normative activity?</a:t>
            </a:r>
            <a:endParaRPr lang="en-US" sz="2400" dirty="0"/>
          </a:p>
          <a:p>
            <a:pPr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conditioning (stimulus-obeying behavior)</a:t>
            </a:r>
          </a:p>
          <a:p>
            <a:pPr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indoctrinating (uniformed belief)</a:t>
            </a:r>
          </a:p>
          <a:p>
            <a:pPr algn="l">
              <a:buClrTx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informing </a:t>
            </a:r>
            <a:r>
              <a:rPr lang="en-US" sz="2200" dirty="0">
                <a:solidFill>
                  <a:srgbClr val="000000"/>
                </a:solidFill>
              </a:rPr>
              <a:t>(information with </a:t>
            </a:r>
            <a:r>
              <a:rPr lang="en-US" sz="2200" dirty="0" smtClean="0">
                <a:solidFill>
                  <a:srgbClr val="000000"/>
                </a:solidFill>
              </a:rPr>
              <a:t>explanations, </a:t>
            </a:r>
            <a:r>
              <a:rPr lang="en-US" sz="2200" dirty="0">
                <a:solidFill>
                  <a:srgbClr val="000000"/>
                </a:solidFill>
              </a:rPr>
              <a:t>no </a:t>
            </a:r>
            <a:r>
              <a:rPr lang="en-US" sz="2200" dirty="0" smtClean="0">
                <a:solidFill>
                  <a:srgbClr val="000000"/>
                </a:solidFill>
              </a:rPr>
              <a:t>experience)</a:t>
            </a:r>
            <a:endParaRPr lang="en-US" sz="2200" dirty="0">
              <a:solidFill>
                <a:srgbClr val="000000"/>
              </a:solidFill>
            </a:endParaRPr>
          </a:p>
          <a:p>
            <a:pPr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training (rule-obeying behavior)</a:t>
            </a:r>
          </a:p>
          <a:p>
            <a:pPr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instructing </a:t>
            </a:r>
            <a:r>
              <a:rPr lang="en-US" sz="2200" dirty="0" smtClean="0">
                <a:solidFill>
                  <a:srgbClr val="000000"/>
                </a:solidFill>
              </a:rPr>
              <a:t>(informing and training)</a:t>
            </a:r>
            <a:endParaRPr lang="en-US" sz="2200" dirty="0">
              <a:solidFill>
                <a:srgbClr val="000000"/>
              </a:solidFill>
            </a:endParaRPr>
          </a:p>
          <a:p>
            <a:pPr algn="l">
              <a:buClrTx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teaching </a:t>
            </a:r>
            <a:r>
              <a:rPr lang="en-US" sz="2200" dirty="0" smtClean="0">
                <a:solidFill>
                  <a:srgbClr val="000000"/>
                </a:solidFill>
              </a:rPr>
              <a:t>(uses processes </a:t>
            </a:r>
            <a:r>
              <a:rPr lang="en-US" sz="2200" dirty="0">
                <a:solidFill>
                  <a:srgbClr val="000000"/>
                </a:solidFill>
              </a:rPr>
              <a:t>of verification, </a:t>
            </a:r>
            <a:r>
              <a:rPr lang="en-US" sz="2200" dirty="0" smtClean="0">
                <a:solidFill>
                  <a:srgbClr val="000000"/>
                </a:solidFill>
              </a:rPr>
              <a:t>shows concern </a:t>
            </a:r>
            <a:r>
              <a:rPr lang="en-US" sz="2200" dirty="0">
                <a:solidFill>
                  <a:srgbClr val="000000"/>
                </a:solidFill>
              </a:rPr>
              <a:t>for what </a:t>
            </a:r>
            <a:r>
              <a:rPr lang="en-US" sz="2200" dirty="0" smtClean="0">
                <a:solidFill>
                  <a:srgbClr val="000000"/>
                </a:solidFill>
              </a:rPr>
              <a:t>students think, prepares students for </a:t>
            </a:r>
            <a:r>
              <a:rPr lang="en-US" sz="2200" dirty="0">
                <a:solidFill>
                  <a:srgbClr val="000000"/>
                </a:solidFill>
              </a:rPr>
              <a:t>independent </a:t>
            </a:r>
            <a:r>
              <a:rPr lang="en-US" sz="2200" dirty="0" smtClean="0">
                <a:solidFill>
                  <a:srgbClr val="000000"/>
                </a:solidFill>
              </a:rPr>
              <a:t>acts)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9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scientific definition of teaching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i="1" dirty="0" smtClean="0"/>
              <a:t>“Teaching </a:t>
            </a:r>
            <a:r>
              <a:rPr lang="en-US" sz="2400" i="1" dirty="0"/>
              <a:t>is the process of carrying out those activities that experience has shown to be effective in getting students to </a:t>
            </a:r>
            <a:r>
              <a:rPr lang="en-US" sz="2400" i="1" dirty="0" smtClean="0"/>
              <a:t>learn.”</a:t>
            </a:r>
          </a:p>
          <a:p>
            <a:pPr marL="0" indent="0" algn="l">
              <a:lnSpc>
                <a:spcPct val="90000"/>
              </a:lnSpc>
              <a:buNone/>
            </a:pPr>
            <a:r>
              <a:rPr lang="en-US" sz="2400" dirty="0" smtClean="0"/>
              <a:t>Problems:</a:t>
            </a:r>
            <a:endParaRPr lang="en-US" sz="2400" dirty="0"/>
          </a:p>
          <a:p>
            <a:pPr algn="l">
              <a:lnSpc>
                <a:spcPct val="90000"/>
              </a:lnSpc>
              <a:buClrTx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a </a:t>
            </a:r>
            <a:r>
              <a:rPr lang="en-US" sz="2200" dirty="0">
                <a:solidFill>
                  <a:srgbClr val="000000"/>
                </a:solidFill>
              </a:rPr>
              <a:t>major problem is that there is very little research that agrees systematically on anything</a:t>
            </a:r>
          </a:p>
          <a:p>
            <a:pPr algn="l">
              <a:lnSpc>
                <a:spcPct val="90000"/>
              </a:lnSpc>
              <a:buClrTx/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</a:rPr>
              <a:t>craft </a:t>
            </a:r>
            <a:r>
              <a:rPr lang="en-US" sz="2200" dirty="0">
                <a:solidFill>
                  <a:srgbClr val="000000"/>
                </a:solidFill>
              </a:rPr>
              <a:t>wisdom is frequently good, but sometimes is in error</a:t>
            </a:r>
          </a:p>
          <a:p>
            <a:pPr algn="l">
              <a:lnSpc>
                <a:spcPct val="90000"/>
              </a:lnSpc>
              <a:buClrTx/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successful </a:t>
            </a:r>
            <a:r>
              <a:rPr lang="en-US" sz="2200" dirty="0">
                <a:solidFill>
                  <a:schemeClr val="tx1"/>
                </a:solidFill>
              </a:rPr>
              <a:t>teaching cannot be reduced to a set of </a:t>
            </a:r>
            <a:r>
              <a:rPr lang="en-US" sz="2200" dirty="0" smtClean="0">
                <a:solidFill>
                  <a:schemeClr val="tx1"/>
                </a:solidFill>
              </a:rPr>
              <a:t>general rules</a:t>
            </a:r>
            <a:r>
              <a:rPr lang="en-US" sz="2200" dirty="0">
                <a:solidFill>
                  <a:schemeClr val="tx1"/>
                </a:solidFill>
              </a:rPr>
              <a:t>, or a prescribed pattern of </a:t>
            </a:r>
            <a:r>
              <a:rPr lang="en-US" sz="2200" dirty="0" smtClean="0">
                <a:solidFill>
                  <a:schemeClr val="tx1"/>
                </a:solidFill>
              </a:rPr>
              <a:t>behavior.</a:t>
            </a:r>
            <a:r>
              <a:rPr lang="en-US" sz="2200" dirty="0" smtClean="0">
                <a:solidFill>
                  <a:srgbClr val="000000"/>
                </a:solidFill>
              </a:rPr>
              <a:t>     </a:t>
            </a:r>
          </a:p>
          <a:p>
            <a:pPr marL="57150" indent="0" algn="l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 scientific definition is probably not possible given student autonomy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ACA13-67FC-D94E-B434-CE4DC22611F9}" type="datetime9">
              <a:rPr lang="en-US" smtClean="0"/>
              <a:t>10/14/11 11:12 AM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66D7AE-9DD0-0047-8710-40FE432F772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9393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4827</TotalTime>
  <Words>655</Words>
  <Application>Microsoft Macintosh PowerPoint</Application>
  <PresentationFormat>On-screen Show (4:3)</PresentationFormat>
  <Paragraphs>134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 Presentation</vt:lpstr>
      <vt:lpstr>Science literacy: How to teach students the necessary skills</vt:lpstr>
      <vt:lpstr>Science literacy:  How to teach the necessary skills</vt:lpstr>
      <vt:lpstr>What is meant by the phrase “to teach”? </vt:lpstr>
      <vt:lpstr>Problems with one operational definition</vt:lpstr>
      <vt:lpstr>Descriptive definitions of teaching:</vt:lpstr>
      <vt:lpstr>Teaching as success</vt:lpstr>
      <vt:lpstr>Teaching as intentional activity</vt:lpstr>
      <vt:lpstr>Teaching as normative activity</vt:lpstr>
      <vt:lpstr>A scientific definition of teaching</vt:lpstr>
      <vt:lpstr>A working definition of teaching</vt:lpstr>
      <vt:lpstr>What is science literacy?</vt:lpstr>
      <vt:lpstr>Common elements of science literacy</vt:lpstr>
      <vt:lpstr>What is worth knowing?</vt:lpstr>
      <vt:lpstr>How should one think?</vt:lpstr>
      <vt:lpstr>Behaviors and attitudes?</vt:lpstr>
      <vt:lpstr>Levels of Inquiry Method</vt:lpstr>
    </vt:vector>
  </TitlesOfParts>
  <Company>Creative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Walczynski (Admin)</dc:creator>
  <cp:lastModifiedBy>Carl Wenning</cp:lastModifiedBy>
  <cp:revision>113</cp:revision>
  <cp:lastPrinted>2006-10-05T21:29:32Z</cp:lastPrinted>
  <dcterms:modified xsi:type="dcterms:W3CDTF">2011-10-14T16:13:39Z</dcterms:modified>
</cp:coreProperties>
</file>